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56" r:id="rId3"/>
    <p:sldId id="284" r:id="rId4"/>
    <p:sldId id="285" r:id="rId5"/>
    <p:sldId id="257" r:id="rId6"/>
    <p:sldId id="258" r:id="rId7"/>
    <p:sldId id="282" r:id="rId8"/>
    <p:sldId id="273" r:id="rId9"/>
    <p:sldId id="274" r:id="rId10"/>
    <p:sldId id="279" r:id="rId11"/>
    <p:sldId id="259" r:id="rId12"/>
    <p:sldId id="278" r:id="rId13"/>
    <p:sldId id="280" r:id="rId14"/>
    <p:sldId id="281" r:id="rId15"/>
    <p:sldId id="283" r:id="rId16"/>
    <p:sldId id="293" r:id="rId17"/>
    <p:sldId id="277" r:id="rId18"/>
    <p:sldId id="286" r:id="rId19"/>
    <p:sldId id="292" r:id="rId20"/>
  </p:sldIdLst>
  <p:sldSz cx="18288000" cy="10287000"/>
  <p:notesSz cx="6858000" cy="9144000"/>
  <p:embeddedFontLst>
    <p:embeddedFont>
      <p:font typeface="Bahnschrift" panose="020B0502040204020203" pitchFamily="3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ter Bold" panose="020B0604020202020204" charset="0"/>
      <p:regular r:id="rId27"/>
    </p:embeddedFont>
    <p:embeddedFont>
      <p:font typeface="Inter Thin Bold" panose="020B0604020202020204" charset="0"/>
      <p:regular r:id="rId28"/>
    </p:embeddedFont>
    <p:embeddedFont>
      <p:font typeface="Josefin Sans Bold" pitchFamily="2" charset="0"/>
      <p:regular r:id="rId29"/>
      <p:boldItalic r:id="rId30"/>
    </p:embeddedFont>
    <p:embeddedFont>
      <p:font typeface="Josefin Sans Regular" panose="020B0604020202020204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DDE"/>
    <a:srgbClr val="260089"/>
    <a:srgbClr val="9C0049"/>
    <a:srgbClr val="0001D8"/>
    <a:srgbClr val="31356E"/>
    <a:srgbClr val="BFF0DA"/>
    <a:srgbClr val="6FA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9" autoAdjust="0"/>
    <p:restoredTop sz="94622" autoAdjust="0"/>
  </p:normalViewPr>
  <p:slideViewPr>
    <p:cSldViewPr>
      <p:cViewPr varScale="1">
        <p:scale>
          <a:sx n="52" d="100"/>
          <a:sy n="52" d="100"/>
        </p:scale>
        <p:origin x="71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microsoft.com/office/2007/relationships/hdphoto" Target="../media/hdphoto1.wdp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svg"/><Relationship Id="rId12" Type="http://schemas.openxmlformats.org/officeDocument/2006/relationships/image" Target="../media/image49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11" Type="http://schemas.openxmlformats.org/officeDocument/2006/relationships/image" Target="../media/image7.svg"/><Relationship Id="rId5" Type="http://schemas.openxmlformats.org/officeDocument/2006/relationships/image" Target="../media/image38.svg"/><Relationship Id="rId10" Type="http://schemas.openxmlformats.org/officeDocument/2006/relationships/image" Target="../media/image6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7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15.svg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20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4.png"/><Relationship Id="rId5" Type="http://schemas.microsoft.com/office/2007/relationships/media" Target="../media/media4.mp4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15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ssvideo">
            <a:hlinkClick r:id="" action="ppaction://media"/>
            <a:extLst>
              <a:ext uri="{FF2B5EF4-FFF2-40B4-BE49-F238E27FC236}">
                <a16:creationId xmlns:a16="http://schemas.microsoft.com/office/drawing/2014/main" id="{2E659D73-9D3F-A23A-6675-BC97F6696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-1295400"/>
            <a:ext cx="13617575" cy="115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FC19AF64-2B00-7A0E-03D8-37650D967348}"/>
              </a:ext>
            </a:extLst>
          </p:cNvPr>
          <p:cNvSpPr txBox="1"/>
          <p:nvPr/>
        </p:nvSpPr>
        <p:spPr>
          <a:xfrm>
            <a:off x="3505200" y="1843440"/>
            <a:ext cx="1175327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83"/>
              </a:lnSpc>
              <a:spcBef>
                <a:spcPct val="0"/>
              </a:spcBef>
            </a:pPr>
            <a:r>
              <a:rPr lang="en-US" sz="6059" u="none" spc="157" dirty="0">
                <a:solidFill>
                  <a:srgbClr val="31356E"/>
                </a:solidFill>
                <a:latin typeface="Josefin Sans Bold" pitchFamily="2" charset="0"/>
              </a:rPr>
              <a:t>Frequently</a:t>
            </a:r>
            <a:r>
              <a:rPr lang="en-US" sz="6059" spc="157" dirty="0">
                <a:solidFill>
                  <a:srgbClr val="31356E"/>
                </a:solidFill>
                <a:latin typeface="Josefin Sans Bold" pitchFamily="2" charset="0"/>
              </a:rPr>
              <a:t> used properties</a:t>
            </a:r>
            <a:endParaRPr lang="en-US" sz="6059" u="none" spc="157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pic>
        <p:nvPicPr>
          <p:cNvPr id="8194" name="Picture 2" descr="CSS Margin vs. Padding: What's the Difference?">
            <a:extLst>
              <a:ext uri="{FF2B5EF4-FFF2-40B4-BE49-F238E27FC236}">
                <a16:creationId xmlns:a16="http://schemas.microsoft.com/office/drawing/2014/main" id="{8DCC79F0-ACBC-931D-4A2B-AE29FCB4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5" y="3070748"/>
            <a:ext cx="9829800" cy="71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68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FC19AF64-2B00-7A0E-03D8-37650D967348}"/>
              </a:ext>
            </a:extLst>
          </p:cNvPr>
          <p:cNvSpPr txBox="1"/>
          <p:nvPr/>
        </p:nvSpPr>
        <p:spPr>
          <a:xfrm>
            <a:off x="3505200" y="1843440"/>
            <a:ext cx="1175327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83"/>
              </a:lnSpc>
              <a:spcBef>
                <a:spcPct val="0"/>
              </a:spcBef>
            </a:pPr>
            <a:r>
              <a:rPr lang="en-US" sz="6059" u="none" spc="157" dirty="0">
                <a:solidFill>
                  <a:srgbClr val="31356E"/>
                </a:solidFill>
                <a:latin typeface="Josefin Sans Bold" pitchFamily="2" charset="0"/>
              </a:rPr>
              <a:t>Frequently</a:t>
            </a:r>
            <a:r>
              <a:rPr lang="en-US" sz="6059" spc="157" dirty="0">
                <a:solidFill>
                  <a:srgbClr val="31356E"/>
                </a:solidFill>
                <a:latin typeface="Josefin Sans Bold" pitchFamily="2" charset="0"/>
              </a:rPr>
              <a:t> used properties</a:t>
            </a:r>
            <a:endParaRPr lang="en-US" sz="6059" u="none" spc="157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1E82A-BD7C-2414-8057-566FD850DB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48100"/>
            <a:ext cx="16691281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FC19AF64-2B00-7A0E-03D8-37650D967348}"/>
              </a:ext>
            </a:extLst>
          </p:cNvPr>
          <p:cNvSpPr txBox="1"/>
          <p:nvPr/>
        </p:nvSpPr>
        <p:spPr>
          <a:xfrm>
            <a:off x="3505200" y="1843440"/>
            <a:ext cx="1175327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83"/>
              </a:lnSpc>
              <a:spcBef>
                <a:spcPct val="0"/>
              </a:spcBef>
            </a:pPr>
            <a:r>
              <a:rPr lang="en-US" sz="6059" u="none" spc="157" dirty="0">
                <a:solidFill>
                  <a:srgbClr val="31356E"/>
                </a:solidFill>
                <a:latin typeface="Josefin Sans Bold" pitchFamily="2" charset="0"/>
              </a:rPr>
              <a:t>Frequently</a:t>
            </a:r>
            <a:r>
              <a:rPr lang="en-US" sz="6059" spc="157" dirty="0">
                <a:solidFill>
                  <a:srgbClr val="31356E"/>
                </a:solidFill>
                <a:latin typeface="Josefin Sans Bold" pitchFamily="2" charset="0"/>
              </a:rPr>
              <a:t> used properties</a:t>
            </a:r>
            <a:endParaRPr lang="en-US" sz="6059" u="none" spc="157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pic>
        <p:nvPicPr>
          <p:cNvPr id="3074" name="Picture 2" descr="The Complete Guide to CSS Position — static, relative, absolute, fixed, and  sticky : r/css">
            <a:extLst>
              <a:ext uri="{FF2B5EF4-FFF2-40B4-BE49-F238E27FC236}">
                <a16:creationId xmlns:a16="http://schemas.microsoft.com/office/drawing/2014/main" id="{DA565FF5-CB14-75D7-5FE7-BF002923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22" y="3438424"/>
            <a:ext cx="15109845" cy="50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656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FC19AF64-2B00-7A0E-03D8-37650D967348}"/>
              </a:ext>
            </a:extLst>
          </p:cNvPr>
          <p:cNvSpPr txBox="1"/>
          <p:nvPr/>
        </p:nvSpPr>
        <p:spPr>
          <a:xfrm>
            <a:off x="3505200" y="1843440"/>
            <a:ext cx="1175327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83"/>
              </a:lnSpc>
              <a:spcBef>
                <a:spcPct val="0"/>
              </a:spcBef>
            </a:pPr>
            <a:r>
              <a:rPr lang="en-US" sz="6059" u="none" spc="157" dirty="0">
                <a:solidFill>
                  <a:srgbClr val="31356E"/>
                </a:solidFill>
                <a:latin typeface="Josefin Sans Bold" pitchFamily="2" charset="0"/>
              </a:rPr>
              <a:t>Frequently</a:t>
            </a:r>
            <a:r>
              <a:rPr lang="en-US" sz="6059" spc="157" dirty="0">
                <a:solidFill>
                  <a:srgbClr val="31356E"/>
                </a:solidFill>
                <a:latin typeface="Josefin Sans Bold" pitchFamily="2" charset="0"/>
              </a:rPr>
              <a:t> used properties</a:t>
            </a:r>
            <a:endParaRPr lang="en-US" sz="6059" u="none" spc="157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pic>
        <p:nvPicPr>
          <p:cNvPr id="9218" name="Picture 2" descr="Getting Started with CSS Flexbox Basics | by Laina Karosic | Medium">
            <a:extLst>
              <a:ext uri="{FF2B5EF4-FFF2-40B4-BE49-F238E27FC236}">
                <a16:creationId xmlns:a16="http://schemas.microsoft.com/office/drawing/2014/main" id="{F240F8F7-E3A3-F09C-9893-6856746A9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070748"/>
            <a:ext cx="5297970" cy="694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81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FC19AF64-2B00-7A0E-03D8-37650D967348}"/>
              </a:ext>
            </a:extLst>
          </p:cNvPr>
          <p:cNvSpPr txBox="1"/>
          <p:nvPr/>
        </p:nvSpPr>
        <p:spPr>
          <a:xfrm>
            <a:off x="3505200" y="1843440"/>
            <a:ext cx="1175327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83"/>
              </a:lnSpc>
              <a:spcBef>
                <a:spcPct val="0"/>
              </a:spcBef>
            </a:pPr>
            <a:r>
              <a:rPr lang="en-US" sz="6059" u="none" spc="157" dirty="0">
                <a:solidFill>
                  <a:srgbClr val="31356E"/>
                </a:solidFill>
                <a:latin typeface="Josefin Sans Bold" pitchFamily="2" charset="0"/>
              </a:rPr>
              <a:t>Frequently</a:t>
            </a:r>
            <a:r>
              <a:rPr lang="en-US" sz="6059" spc="157" dirty="0">
                <a:solidFill>
                  <a:srgbClr val="31356E"/>
                </a:solidFill>
                <a:latin typeface="Josefin Sans Bold" pitchFamily="2" charset="0"/>
              </a:rPr>
              <a:t> used properties</a:t>
            </a:r>
            <a:endParaRPr lang="en-US" sz="6059" u="none" spc="157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3A902C-650B-B910-40D4-016137821FC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/>
          <a:stretch/>
        </p:blipFill>
        <p:spPr>
          <a:xfrm>
            <a:off x="2133600" y="3070748"/>
            <a:ext cx="15046673" cy="68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1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FC19AF64-2B00-7A0E-03D8-37650D967348}"/>
              </a:ext>
            </a:extLst>
          </p:cNvPr>
          <p:cNvSpPr txBox="1"/>
          <p:nvPr/>
        </p:nvSpPr>
        <p:spPr>
          <a:xfrm>
            <a:off x="3505200" y="1843440"/>
            <a:ext cx="1175327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83"/>
              </a:lnSpc>
              <a:spcBef>
                <a:spcPct val="0"/>
              </a:spcBef>
            </a:pPr>
            <a:r>
              <a:rPr lang="en-US" sz="6059" u="none" spc="157" dirty="0">
                <a:solidFill>
                  <a:srgbClr val="31356E"/>
                </a:solidFill>
                <a:latin typeface="Josefin Sans Bold" pitchFamily="2" charset="0"/>
              </a:rPr>
              <a:t>Frequently</a:t>
            </a:r>
            <a:r>
              <a:rPr lang="en-US" sz="6059" spc="157" dirty="0">
                <a:solidFill>
                  <a:srgbClr val="31356E"/>
                </a:solidFill>
                <a:latin typeface="Josefin Sans Bold" pitchFamily="2" charset="0"/>
              </a:rPr>
              <a:t> used properties</a:t>
            </a:r>
            <a:endParaRPr lang="en-US" sz="6059" u="none" spc="157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pic>
        <p:nvPicPr>
          <p:cNvPr id="12290" name="Picture 2" descr="Z-index in CSS. z-index property in CSS controls the… | by sonia dumitru |  Medium">
            <a:extLst>
              <a:ext uri="{FF2B5EF4-FFF2-40B4-BE49-F238E27FC236}">
                <a16:creationId xmlns:a16="http://schemas.microsoft.com/office/drawing/2014/main" id="{BDB96EEA-3002-A836-8F3F-B9AD44686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174" y="3084267"/>
            <a:ext cx="11525250" cy="59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3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FC19AF64-2B00-7A0E-03D8-37650D967348}"/>
              </a:ext>
            </a:extLst>
          </p:cNvPr>
          <p:cNvSpPr txBox="1"/>
          <p:nvPr/>
        </p:nvSpPr>
        <p:spPr>
          <a:xfrm>
            <a:off x="656934" y="2097204"/>
            <a:ext cx="1744980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83"/>
              </a:lnSpc>
              <a:spcBef>
                <a:spcPct val="0"/>
              </a:spcBef>
            </a:pPr>
            <a:r>
              <a:rPr lang="en-US" sz="6059" u="none" spc="157" dirty="0">
                <a:solidFill>
                  <a:srgbClr val="31356E"/>
                </a:solidFill>
                <a:latin typeface="Josefin Sans Bold" pitchFamily="2" charset="0"/>
              </a:rPr>
              <a:t>Frequently</a:t>
            </a:r>
            <a:r>
              <a:rPr lang="en-US" sz="6059" spc="157" dirty="0">
                <a:solidFill>
                  <a:srgbClr val="31356E"/>
                </a:solidFill>
                <a:latin typeface="Josefin Sans Bold" pitchFamily="2" charset="0"/>
              </a:rPr>
              <a:t> used properties – hover effect</a:t>
            </a:r>
            <a:endParaRPr lang="en-US" sz="6059" u="none" spc="157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pic>
        <p:nvPicPr>
          <p:cNvPr id="6" name="Glassmorphism_Hover_Effects_with_Magic_Line_Indicator_using_CSS">
            <a:hlinkClick r:id="" action="ppaction://media"/>
            <a:extLst>
              <a:ext uri="{FF2B5EF4-FFF2-40B4-BE49-F238E27FC236}">
                <a16:creationId xmlns:a16="http://schemas.microsoft.com/office/drawing/2014/main" id="{ED5E206D-FD22-C43A-D2F4-6CB5E3A15A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441" end="616367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44912" y="3611379"/>
            <a:ext cx="10798175" cy="607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193527" y="2579373"/>
            <a:ext cx="2781415" cy="2880469"/>
            <a:chOff x="0" y="0"/>
            <a:chExt cx="3864630" cy="3143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BFF0DA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3172250" y="2587361"/>
            <a:ext cx="2765438" cy="2880469"/>
            <a:chOff x="0" y="0"/>
            <a:chExt cx="3864630" cy="31432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BFF0DA"/>
            </a:solidFill>
          </p:spPr>
          <p:txBody>
            <a:bodyPr/>
            <a:lstStyle/>
            <a:p>
              <a:endParaRPr lang="en-US" dirty="0">
                <a:solidFill>
                  <a:srgbClr val="94DDDE"/>
                </a:solidFill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42648" y="2587364"/>
            <a:ext cx="2765437" cy="2880465"/>
            <a:chOff x="0" y="0"/>
            <a:chExt cx="3864630" cy="31432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31356E"/>
            </a:solidFill>
          </p:spPr>
          <p:txBody>
            <a:bodyPr/>
            <a:lstStyle/>
            <a:p>
              <a:endParaRPr lang="en-US" dirty="0">
                <a:solidFill>
                  <a:srgbClr val="31356E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6171917" y="2560476"/>
            <a:ext cx="2765439" cy="2880472"/>
            <a:chOff x="0" y="0"/>
            <a:chExt cx="3864630" cy="31432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31356E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89075" y="1257301"/>
            <a:ext cx="7057336" cy="105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83"/>
              </a:lnSpc>
              <a:spcBef>
                <a:spcPct val="0"/>
              </a:spcBef>
            </a:pPr>
            <a:r>
              <a:rPr lang="en-US" sz="6059" spc="157" dirty="0">
                <a:solidFill>
                  <a:srgbClr val="31356E"/>
                </a:solidFill>
                <a:latin typeface="Josefin Sans Bold" pitchFamily="2" charset="0"/>
              </a:rPr>
              <a:t>CSS Property</a:t>
            </a:r>
            <a:endParaRPr lang="en-US" sz="6059" u="none" spc="157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grpSp>
        <p:nvGrpSpPr>
          <p:cNvPr id="44" name="Group 6">
            <a:extLst>
              <a:ext uri="{FF2B5EF4-FFF2-40B4-BE49-F238E27FC236}">
                <a16:creationId xmlns:a16="http://schemas.microsoft.com/office/drawing/2014/main" id="{50CF2404-8E98-86D0-F074-284C607EB725}"/>
              </a:ext>
            </a:extLst>
          </p:cNvPr>
          <p:cNvGrpSpPr/>
          <p:nvPr/>
        </p:nvGrpSpPr>
        <p:grpSpPr>
          <a:xfrm rot="-5400000">
            <a:off x="12231115" y="2560481"/>
            <a:ext cx="2765437" cy="2880465"/>
            <a:chOff x="0" y="0"/>
            <a:chExt cx="3864630" cy="3143225"/>
          </a:xfrm>
          <a:solidFill>
            <a:srgbClr val="31356E"/>
          </a:solidFill>
        </p:grpSpPr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07999633-2E6F-B64C-1F61-B8C0780ABA35}"/>
                </a:ext>
              </a:extLst>
            </p:cNvPr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grpFill/>
          </p:spPr>
        </p:sp>
      </p:grpSp>
      <p:grpSp>
        <p:nvGrpSpPr>
          <p:cNvPr id="50" name="Group 8">
            <a:extLst>
              <a:ext uri="{FF2B5EF4-FFF2-40B4-BE49-F238E27FC236}">
                <a16:creationId xmlns:a16="http://schemas.microsoft.com/office/drawing/2014/main" id="{40A201E0-F264-1FAC-F435-68F14599D18C}"/>
              </a:ext>
            </a:extLst>
          </p:cNvPr>
          <p:cNvGrpSpPr/>
          <p:nvPr/>
        </p:nvGrpSpPr>
        <p:grpSpPr>
          <a:xfrm rot="-5400000">
            <a:off x="15260715" y="2587359"/>
            <a:ext cx="2765439" cy="2880472"/>
            <a:chOff x="0" y="0"/>
            <a:chExt cx="3864630" cy="3143225"/>
          </a:xfrm>
          <a:solidFill>
            <a:srgbClr val="BFF0DA"/>
          </a:solidFill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924D535F-0481-A915-9229-1FF11CA8A1BA}"/>
                </a:ext>
              </a:extLst>
            </p:cNvPr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grpFill/>
          </p:spPr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65FBCB94-72F2-575F-A140-691E027BE08C}"/>
              </a:ext>
            </a:extLst>
          </p:cNvPr>
          <p:cNvGrpSpPr/>
          <p:nvPr/>
        </p:nvGrpSpPr>
        <p:grpSpPr>
          <a:xfrm rot="-5400000">
            <a:off x="159771" y="5510078"/>
            <a:ext cx="2765438" cy="2880469"/>
            <a:chOff x="0" y="0"/>
            <a:chExt cx="3864630" cy="3143225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3189F887-95A2-42C8-F4F6-42E561B984DC}"/>
                </a:ext>
              </a:extLst>
            </p:cNvPr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BFF0DA"/>
            </a:solidFill>
          </p:spPr>
          <p:txBody>
            <a:bodyPr/>
            <a:lstStyle/>
            <a:p>
              <a:endParaRPr lang="en-US" dirty="0">
                <a:solidFill>
                  <a:srgbClr val="94DDDE"/>
                </a:solidFill>
              </a:endParaRPr>
            </a:p>
          </p:txBody>
        </p:sp>
      </p:grpSp>
      <p:grpSp>
        <p:nvGrpSpPr>
          <p:cNvPr id="54" name="Group 6">
            <a:extLst>
              <a:ext uri="{FF2B5EF4-FFF2-40B4-BE49-F238E27FC236}">
                <a16:creationId xmlns:a16="http://schemas.microsoft.com/office/drawing/2014/main" id="{CB95B23A-FF11-E741-925E-954AAD938FC6}"/>
              </a:ext>
            </a:extLst>
          </p:cNvPr>
          <p:cNvGrpSpPr/>
          <p:nvPr/>
        </p:nvGrpSpPr>
        <p:grpSpPr>
          <a:xfrm rot="-5400000">
            <a:off x="3155185" y="5510082"/>
            <a:ext cx="2765437" cy="2880465"/>
            <a:chOff x="0" y="0"/>
            <a:chExt cx="3864630" cy="3143225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09A5249A-0992-7A06-4713-6C1B1485DDDA}"/>
                </a:ext>
              </a:extLst>
            </p:cNvPr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31356E"/>
            </a:solidFill>
          </p:spPr>
          <p:txBody>
            <a:bodyPr/>
            <a:lstStyle/>
            <a:p>
              <a:endParaRPr lang="en-US" dirty="0">
                <a:solidFill>
                  <a:srgbClr val="31356E"/>
                </a:solidFill>
              </a:endParaRPr>
            </a:p>
          </p:txBody>
        </p:sp>
      </p:grpSp>
      <p:grpSp>
        <p:nvGrpSpPr>
          <p:cNvPr id="56" name="Group 6">
            <a:extLst>
              <a:ext uri="{FF2B5EF4-FFF2-40B4-BE49-F238E27FC236}">
                <a16:creationId xmlns:a16="http://schemas.microsoft.com/office/drawing/2014/main" id="{D0F75325-866B-29E8-F4E8-AF2CE236C170}"/>
              </a:ext>
            </a:extLst>
          </p:cNvPr>
          <p:cNvGrpSpPr/>
          <p:nvPr/>
        </p:nvGrpSpPr>
        <p:grpSpPr>
          <a:xfrm rot="-5400000">
            <a:off x="9201518" y="5510082"/>
            <a:ext cx="2765437" cy="2880465"/>
            <a:chOff x="0" y="0"/>
            <a:chExt cx="3864630" cy="3143225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54901D0D-D5B5-CA2B-F220-FE7C7EB5A095}"/>
                </a:ext>
              </a:extLst>
            </p:cNvPr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31356E"/>
            </a:solidFill>
          </p:spPr>
          <p:txBody>
            <a:bodyPr/>
            <a:lstStyle/>
            <a:p>
              <a:endParaRPr lang="en-US" dirty="0">
                <a:solidFill>
                  <a:srgbClr val="31356E"/>
                </a:solidFill>
              </a:endParaRPr>
            </a:p>
          </p:txBody>
        </p:sp>
      </p:grpSp>
      <p:grpSp>
        <p:nvGrpSpPr>
          <p:cNvPr id="58" name="Group 4">
            <a:extLst>
              <a:ext uri="{FF2B5EF4-FFF2-40B4-BE49-F238E27FC236}">
                <a16:creationId xmlns:a16="http://schemas.microsoft.com/office/drawing/2014/main" id="{7C85A332-3577-3D04-8400-AFD2027D1068}"/>
              </a:ext>
            </a:extLst>
          </p:cNvPr>
          <p:cNvGrpSpPr/>
          <p:nvPr/>
        </p:nvGrpSpPr>
        <p:grpSpPr>
          <a:xfrm rot="-5400000">
            <a:off x="6188969" y="5510079"/>
            <a:ext cx="2765438" cy="2880469"/>
            <a:chOff x="0" y="0"/>
            <a:chExt cx="3864630" cy="3143225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6086312-A39E-F044-9E8F-D8E66AD494DB}"/>
                </a:ext>
              </a:extLst>
            </p:cNvPr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BFF0DA"/>
            </a:solidFill>
          </p:spPr>
          <p:txBody>
            <a:bodyPr/>
            <a:lstStyle/>
            <a:p>
              <a:endParaRPr lang="en-US" dirty="0">
                <a:solidFill>
                  <a:srgbClr val="94DDDE"/>
                </a:solidFill>
              </a:endParaRPr>
            </a:p>
          </p:txBody>
        </p:sp>
      </p:grpSp>
      <p:grpSp>
        <p:nvGrpSpPr>
          <p:cNvPr id="60" name="Group 4">
            <a:extLst>
              <a:ext uri="{FF2B5EF4-FFF2-40B4-BE49-F238E27FC236}">
                <a16:creationId xmlns:a16="http://schemas.microsoft.com/office/drawing/2014/main" id="{98C75112-50FB-BF18-06AD-70A160EC088C}"/>
              </a:ext>
            </a:extLst>
          </p:cNvPr>
          <p:cNvGrpSpPr/>
          <p:nvPr/>
        </p:nvGrpSpPr>
        <p:grpSpPr>
          <a:xfrm rot="-5400000">
            <a:off x="12218168" y="5510080"/>
            <a:ext cx="2765438" cy="2880469"/>
            <a:chOff x="0" y="0"/>
            <a:chExt cx="3864630" cy="3143225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6345122D-1570-23DB-8114-1E26DC2203EA}"/>
                </a:ext>
              </a:extLst>
            </p:cNvPr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BFF0DA"/>
            </a:solidFill>
          </p:spPr>
          <p:txBody>
            <a:bodyPr/>
            <a:lstStyle/>
            <a:p>
              <a:endParaRPr lang="en-US" dirty="0">
                <a:solidFill>
                  <a:srgbClr val="94DDDE"/>
                </a:solidFill>
              </a:endParaRPr>
            </a:p>
          </p:txBody>
        </p:sp>
      </p:grpSp>
      <p:grpSp>
        <p:nvGrpSpPr>
          <p:cNvPr id="62" name="Group 6">
            <a:extLst>
              <a:ext uri="{FF2B5EF4-FFF2-40B4-BE49-F238E27FC236}">
                <a16:creationId xmlns:a16="http://schemas.microsoft.com/office/drawing/2014/main" id="{F379A547-949D-8840-D50A-4919A3598ACC}"/>
              </a:ext>
            </a:extLst>
          </p:cNvPr>
          <p:cNvGrpSpPr/>
          <p:nvPr/>
        </p:nvGrpSpPr>
        <p:grpSpPr>
          <a:xfrm rot="-5400000">
            <a:off x="15251953" y="5510083"/>
            <a:ext cx="2765437" cy="2880465"/>
            <a:chOff x="0" y="0"/>
            <a:chExt cx="3864630" cy="3143225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1FA81597-1786-2B44-089E-065DA3448B32}"/>
                </a:ext>
              </a:extLst>
            </p:cNvPr>
            <p:cNvSpPr/>
            <p:nvPr/>
          </p:nvSpPr>
          <p:spPr>
            <a:xfrm>
              <a:off x="0" y="0"/>
              <a:ext cx="3864630" cy="3143225"/>
            </a:xfrm>
            <a:custGeom>
              <a:avLst/>
              <a:gdLst/>
              <a:ahLst/>
              <a:cxnLst/>
              <a:rect l="l" t="t" r="r" b="b"/>
              <a:pathLst>
                <a:path w="3864630" h="3143225">
                  <a:moveTo>
                    <a:pt x="0" y="0"/>
                  </a:moveTo>
                  <a:lnTo>
                    <a:pt x="3864630" y="0"/>
                  </a:lnTo>
                  <a:lnTo>
                    <a:pt x="3864630" y="3143225"/>
                  </a:lnTo>
                  <a:lnTo>
                    <a:pt x="0" y="3143225"/>
                  </a:lnTo>
                  <a:close/>
                </a:path>
              </a:pathLst>
            </a:custGeom>
            <a:solidFill>
              <a:srgbClr val="31356E"/>
            </a:solidFill>
          </p:spPr>
          <p:txBody>
            <a:bodyPr/>
            <a:lstStyle/>
            <a:p>
              <a:endParaRPr lang="en-US" dirty="0">
                <a:solidFill>
                  <a:srgbClr val="31356E"/>
                </a:solidFill>
              </a:endParaRPr>
            </a:p>
          </p:txBody>
        </p:sp>
      </p:grpSp>
      <p:sp>
        <p:nvSpPr>
          <p:cNvPr id="64" name="TextBox 4">
            <a:extLst>
              <a:ext uri="{FF2B5EF4-FFF2-40B4-BE49-F238E27FC236}">
                <a16:creationId xmlns:a16="http://schemas.microsoft.com/office/drawing/2014/main" id="{721D693A-BEE1-596C-7E1E-F6F33B41BABD}"/>
              </a:ext>
            </a:extLst>
          </p:cNvPr>
          <p:cNvSpPr txBox="1"/>
          <p:nvPr/>
        </p:nvSpPr>
        <p:spPr>
          <a:xfrm>
            <a:off x="346934" y="2919599"/>
            <a:ext cx="2588737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background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background-color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border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border-color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border-left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border-radius</a:t>
            </a:r>
            <a:endParaRPr lang="en-US" sz="4000" dirty="0">
              <a:solidFill>
                <a:schemeClr val="bg1"/>
              </a:solidFill>
              <a:latin typeface="Josefin Sans Bold"/>
            </a:endParaRPr>
          </a:p>
        </p:txBody>
      </p:sp>
      <p:sp>
        <p:nvSpPr>
          <p:cNvPr id="65" name="TextBox 4">
            <a:extLst>
              <a:ext uri="{FF2B5EF4-FFF2-40B4-BE49-F238E27FC236}">
                <a16:creationId xmlns:a16="http://schemas.microsoft.com/office/drawing/2014/main" id="{3ADF00CE-0BA5-BD42-CE8B-120F5BC9412A}"/>
              </a:ext>
            </a:extLst>
          </p:cNvPr>
          <p:cNvSpPr txBox="1"/>
          <p:nvPr/>
        </p:nvSpPr>
        <p:spPr>
          <a:xfrm>
            <a:off x="6293652" y="2711319"/>
            <a:ext cx="2517696" cy="2862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Display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Font-family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Font-weight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Letter-spacing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Line-height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List-style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margin</a:t>
            </a:r>
          </a:p>
          <a:p>
            <a:endParaRPr lang="en-US" dirty="0">
              <a:solidFill>
                <a:schemeClr val="bg1"/>
              </a:solidFill>
              <a:latin typeface="Josefin Sans Bold"/>
            </a:endParaRPr>
          </a:p>
        </p:txBody>
      </p:sp>
      <p:sp>
        <p:nvSpPr>
          <p:cNvPr id="66" name="TextBox 4">
            <a:extLst>
              <a:ext uri="{FF2B5EF4-FFF2-40B4-BE49-F238E27FC236}">
                <a16:creationId xmlns:a16="http://schemas.microsoft.com/office/drawing/2014/main" id="{5FAE61EE-1590-64A1-A038-368696053244}"/>
              </a:ext>
            </a:extLst>
          </p:cNvPr>
          <p:cNvSpPr txBox="1"/>
          <p:nvPr/>
        </p:nvSpPr>
        <p:spPr>
          <a:xfrm>
            <a:off x="12288512" y="2777763"/>
            <a:ext cx="2517696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Overflow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Padding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Position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Text-align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Text-decoration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Visibility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Z-index</a:t>
            </a:r>
          </a:p>
        </p:txBody>
      </p:sp>
      <p:sp>
        <p:nvSpPr>
          <p:cNvPr id="67" name="TextBox 4">
            <a:extLst>
              <a:ext uri="{FF2B5EF4-FFF2-40B4-BE49-F238E27FC236}">
                <a16:creationId xmlns:a16="http://schemas.microsoft.com/office/drawing/2014/main" id="{FFB761AC-567C-D91E-63F6-1186A6C24216}"/>
              </a:ext>
            </a:extLst>
          </p:cNvPr>
          <p:cNvSpPr txBox="1"/>
          <p:nvPr/>
        </p:nvSpPr>
        <p:spPr>
          <a:xfrm>
            <a:off x="3262720" y="5747218"/>
            <a:ext cx="2588737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Clip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Color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Filter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Font-variant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Height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List-style-type</a:t>
            </a:r>
          </a:p>
        </p:txBody>
      </p:sp>
      <p:sp>
        <p:nvSpPr>
          <p:cNvPr id="68" name="TextBox 4">
            <a:extLst>
              <a:ext uri="{FF2B5EF4-FFF2-40B4-BE49-F238E27FC236}">
                <a16:creationId xmlns:a16="http://schemas.microsoft.com/office/drawing/2014/main" id="{F3F380CA-2230-60CE-58A9-9FA72AF71B77}"/>
              </a:ext>
            </a:extLst>
          </p:cNvPr>
          <p:cNvSpPr txBox="1"/>
          <p:nvPr/>
        </p:nvSpPr>
        <p:spPr>
          <a:xfrm>
            <a:off x="9291919" y="5657650"/>
            <a:ext cx="258873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Position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Stroke-</a:t>
            </a:r>
            <a:r>
              <a:rPr lang="en-US" sz="2400" dirty="0" err="1">
                <a:solidFill>
                  <a:schemeClr val="bg1"/>
                </a:solidFill>
                <a:latin typeface="Josefin Sans Bold"/>
              </a:rPr>
              <a:t>dasharray</a:t>
            </a:r>
            <a:endParaRPr lang="en-US" sz="2400" dirty="0">
              <a:solidFill>
                <a:schemeClr val="bg1"/>
              </a:solidFill>
              <a:latin typeface="Josefin Sans Bold"/>
            </a:endParaRP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Top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Vertical-align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Width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Animation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Flex box</a:t>
            </a:r>
          </a:p>
        </p:txBody>
      </p:sp>
      <p:sp>
        <p:nvSpPr>
          <p:cNvPr id="69" name="TextBox 4">
            <a:extLst>
              <a:ext uri="{FF2B5EF4-FFF2-40B4-BE49-F238E27FC236}">
                <a16:creationId xmlns:a16="http://schemas.microsoft.com/office/drawing/2014/main" id="{0C829372-CD99-E094-2853-40DA3F96619B}"/>
              </a:ext>
            </a:extLst>
          </p:cNvPr>
          <p:cNvSpPr txBox="1"/>
          <p:nvPr/>
        </p:nvSpPr>
        <p:spPr>
          <a:xfrm>
            <a:off x="15486167" y="5931883"/>
            <a:ext cx="258873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Transition 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Direction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Flex wrap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White spacing</a:t>
            </a:r>
          </a:p>
          <a:p>
            <a:r>
              <a:rPr lang="en-US" sz="2400" dirty="0">
                <a:solidFill>
                  <a:schemeClr val="bg1"/>
                </a:solidFill>
                <a:latin typeface="Josefin Sans Bold"/>
              </a:rPr>
              <a:t>Flex-flow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24200" y="1867295"/>
            <a:ext cx="12356291" cy="3314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13"/>
              </a:lnSpc>
            </a:pPr>
            <a:r>
              <a:rPr lang="en-US" sz="9580" dirty="0">
                <a:solidFill>
                  <a:srgbClr val="94DDDE"/>
                </a:solidFill>
                <a:latin typeface="Roboto Bold"/>
              </a:rPr>
              <a:t>CSS is magic and you can be a magician!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21065" y="5711710"/>
            <a:ext cx="6845870" cy="405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438"/>
              </a:lnSpc>
              <a:spcBef>
                <a:spcPct val="0"/>
              </a:spcBef>
              <a:buFontTx/>
              <a:buChar char="-"/>
            </a:pPr>
            <a:r>
              <a:rPr lang="en-US" sz="2456">
                <a:solidFill>
                  <a:srgbClr val="FFFFFF"/>
                </a:solidFill>
                <a:latin typeface="Roboto"/>
              </a:rPr>
              <a:t>Divyanshu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6160" y="1766905"/>
            <a:ext cx="9569415" cy="17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6"/>
              </a:lnSpc>
            </a:pPr>
            <a:endParaRPr lang="en-US" sz="2399" spc="479" dirty="0">
              <a:solidFill>
                <a:srgbClr val="2B4B82"/>
              </a:solidFill>
              <a:latin typeface="Josefin Sans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7AE6B-D541-C5F4-337D-37995257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96" y="3162300"/>
            <a:ext cx="7086600" cy="6026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A7231-C173-D6BF-8F24-AE6210834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162300"/>
            <a:ext cx="6400800" cy="647761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C06DF2A-D5DA-BE0B-017B-F2EEB1AAB60A}"/>
              </a:ext>
            </a:extLst>
          </p:cNvPr>
          <p:cNvSpPr txBox="1"/>
          <p:nvPr/>
        </p:nvSpPr>
        <p:spPr>
          <a:xfrm>
            <a:off x="4800600" y="752241"/>
            <a:ext cx="7312717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19"/>
              </a:lnSpc>
            </a:pPr>
            <a:r>
              <a:rPr lang="en-US" sz="8000" spc="-88" dirty="0">
                <a:solidFill>
                  <a:schemeClr val="accent4">
                    <a:lumMod val="20000"/>
                    <a:lumOff val="80000"/>
                  </a:schemeClr>
                </a:solidFill>
                <a:latin typeface="Josefin Sans Bold"/>
              </a:rPr>
              <a:t>Let’s Code!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8A1ED86-488E-0B40-AF5A-7CB47A0C9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48800" y="952255"/>
            <a:ext cx="2490476" cy="15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2445" y="1895010"/>
            <a:ext cx="8237900" cy="6340950"/>
            <a:chOff x="0" y="-66675"/>
            <a:chExt cx="10983867" cy="8454599"/>
          </a:xfrm>
        </p:grpSpPr>
        <p:sp>
          <p:nvSpPr>
            <p:cNvPr id="3" name="TextBox 3"/>
            <p:cNvSpPr txBox="1"/>
            <p:nvPr/>
          </p:nvSpPr>
          <p:spPr>
            <a:xfrm>
              <a:off x="0" y="1763500"/>
              <a:ext cx="10956112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8000" dirty="0">
                  <a:solidFill>
                    <a:srgbClr val="F7B4A7"/>
                  </a:solidFill>
                  <a:latin typeface="Josefin Sans Bold Bold"/>
                </a:rPr>
                <a:t>What is CSS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956112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446" dirty="0">
                  <a:solidFill>
                    <a:srgbClr val="94DDDE"/>
                  </a:solidFill>
                  <a:latin typeface="Josefin Sans Regular"/>
                </a:rPr>
                <a:t>A language of Styling!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7755" y="3484018"/>
              <a:ext cx="10956112" cy="4903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600" b="1" i="0" dirty="0">
                  <a:solidFill>
                    <a:srgbClr val="94DDDE"/>
                  </a:solidFill>
                  <a:effectLst/>
                  <a:latin typeface="Josefin Sans Bold" pitchFamily="2" charset="0"/>
                </a:rPr>
                <a:t>CSS (Cascading Style Sheets)</a:t>
              </a:r>
              <a:r>
                <a:rPr lang="en-US" sz="3600" b="0" i="0" dirty="0">
                  <a:solidFill>
                    <a:srgbClr val="94DDDE"/>
                  </a:solidFill>
                  <a:effectLst/>
                  <a:latin typeface="Josefin Sans Bold" pitchFamily="2" charset="0"/>
                </a:rPr>
                <a:t> is a stylesheet language used to design a webpage to make it attractive. The reason for using this is to simplify the process of making web pages presentable. </a:t>
              </a:r>
              <a:endParaRPr lang="en-US" sz="3400" dirty="0">
                <a:solidFill>
                  <a:srgbClr val="94DDDE"/>
                </a:solidFill>
                <a:latin typeface="Josefin Sans Bold" pitchFamily="2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481982" y="440557"/>
            <a:ext cx="5787727" cy="7766912"/>
            <a:chOff x="0" y="0"/>
            <a:chExt cx="6767028" cy="9081097"/>
          </a:xfrm>
          <a:solidFill>
            <a:srgbClr val="31356E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767028" cy="9081097"/>
            </a:xfrm>
            <a:custGeom>
              <a:avLst/>
              <a:gdLst/>
              <a:ahLst/>
              <a:cxnLst/>
              <a:rect l="l" t="t" r="r" b="b"/>
              <a:pathLst>
                <a:path w="6767028" h="9081097">
                  <a:moveTo>
                    <a:pt x="0" y="0"/>
                  </a:moveTo>
                  <a:lnTo>
                    <a:pt x="6767028" y="0"/>
                  </a:lnTo>
                  <a:lnTo>
                    <a:pt x="6767028" y="9081097"/>
                  </a:lnTo>
                  <a:lnTo>
                    <a:pt x="0" y="908109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8806438" y="74785"/>
            <a:ext cx="2278001" cy="14676892"/>
            <a:chOff x="0" y="0"/>
            <a:chExt cx="2663445" cy="17160266"/>
          </a:xfrm>
          <a:solidFill>
            <a:srgbClr val="BFF0DA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663445" cy="17160266"/>
            </a:xfrm>
            <a:custGeom>
              <a:avLst/>
              <a:gdLst/>
              <a:ahLst/>
              <a:cxnLst/>
              <a:rect l="l" t="t" r="r" b="b"/>
              <a:pathLst>
                <a:path w="2663445" h="17160266">
                  <a:moveTo>
                    <a:pt x="0" y="0"/>
                  </a:moveTo>
                  <a:lnTo>
                    <a:pt x="2663445" y="0"/>
                  </a:lnTo>
                  <a:lnTo>
                    <a:pt x="2663445" y="17160266"/>
                  </a:lnTo>
                  <a:lnTo>
                    <a:pt x="0" y="1716026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14927919" y="6274231"/>
            <a:ext cx="1291763" cy="730078"/>
            <a:chOff x="0" y="0"/>
            <a:chExt cx="2296510" cy="1297940"/>
          </a:xfrm>
          <a:solidFill>
            <a:srgbClr val="31356E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296510" cy="1297940"/>
            </a:xfrm>
            <a:custGeom>
              <a:avLst/>
              <a:gdLst/>
              <a:ahLst/>
              <a:cxnLst/>
              <a:rect l="l" t="t" r="r" b="b"/>
              <a:pathLst>
                <a:path w="2296510" h="1297940">
                  <a:moveTo>
                    <a:pt x="0" y="0"/>
                  </a:moveTo>
                  <a:lnTo>
                    <a:pt x="1148255" y="1297940"/>
                  </a:lnTo>
                  <a:lnTo>
                    <a:pt x="229651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8" name="TextBox 8"/>
          <p:cNvSpPr txBox="1"/>
          <p:nvPr/>
        </p:nvSpPr>
        <p:spPr>
          <a:xfrm>
            <a:off x="381000" y="256212"/>
            <a:ext cx="7696576" cy="206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3"/>
              </a:lnSpc>
              <a:spcBef>
                <a:spcPct val="0"/>
              </a:spcBef>
            </a:pPr>
            <a:r>
              <a:rPr lang="en-US" sz="6059" spc="157" dirty="0">
                <a:solidFill>
                  <a:srgbClr val="31356E"/>
                </a:solidFill>
                <a:latin typeface="Bahnschrift" panose="020B0502040204020203" pitchFamily="34" charset="0"/>
              </a:rPr>
              <a:t>How CSS is different from HTML?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46430" y="1783890"/>
            <a:ext cx="6295375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8"/>
              </a:lnSpc>
              <a:spcBef>
                <a:spcPct val="0"/>
              </a:spcBef>
            </a:pPr>
            <a:r>
              <a:rPr lang="en-US" sz="2800" dirty="0">
                <a:solidFill>
                  <a:srgbClr val="F6F6E9"/>
                </a:solidFill>
                <a:latin typeface="Inter Thin Bold"/>
              </a:rPr>
              <a:t>HTML is used to define a structure of a web page whereas CSS is used to style the web page by using different styling features.</a:t>
            </a:r>
          </a:p>
        </p:txBody>
      </p:sp>
      <p:sp>
        <p:nvSpPr>
          <p:cNvPr id="12" name="AutoShape 12"/>
          <p:cNvSpPr/>
          <p:nvPr/>
        </p:nvSpPr>
        <p:spPr>
          <a:xfrm rot="5389487">
            <a:off x="5581980" y="7413232"/>
            <a:ext cx="1557445" cy="0"/>
          </a:xfrm>
          <a:prstGeom prst="line">
            <a:avLst/>
          </a:prstGeom>
          <a:ln w="19050" cap="rnd">
            <a:solidFill>
              <a:srgbClr val="F6F6E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9920853" y="4012769"/>
            <a:ext cx="6295375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8"/>
              </a:lnSpc>
              <a:spcBef>
                <a:spcPct val="0"/>
              </a:spcBef>
            </a:pPr>
            <a:r>
              <a:rPr lang="en-US" sz="2800" dirty="0">
                <a:solidFill>
                  <a:srgbClr val="F6F6E9"/>
                </a:solidFill>
                <a:latin typeface="Inter Thin Bold"/>
              </a:rPr>
              <a:t>HTML consist of tags inside which text is enclosed and CSS consists of selectors and declaration blocks</a:t>
            </a:r>
            <a:r>
              <a:rPr lang="en-US" sz="2227" dirty="0">
                <a:solidFill>
                  <a:srgbClr val="F6F6E9"/>
                </a:solidFill>
                <a:latin typeface="Inter Thin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76568" y="6724236"/>
            <a:ext cx="2455592" cy="99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7"/>
              </a:lnSpc>
            </a:pPr>
            <a:r>
              <a:rPr lang="en-US" sz="6505" dirty="0">
                <a:solidFill>
                  <a:srgbClr val="31356E"/>
                </a:solidFill>
                <a:latin typeface="Inter Bold"/>
              </a:rPr>
              <a:t>97.0%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46604" y="7852927"/>
            <a:ext cx="271551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</a:pPr>
            <a:r>
              <a:rPr lang="en-US" sz="2400" dirty="0">
                <a:solidFill>
                  <a:srgbClr val="31356E"/>
                </a:solidFill>
                <a:latin typeface="Inter Thin Bold"/>
              </a:rPr>
              <a:t>DID YOU KNOW?</a:t>
            </a:r>
            <a:endParaRPr lang="en-US" sz="1722" dirty="0">
              <a:solidFill>
                <a:srgbClr val="31356E"/>
              </a:solidFill>
              <a:latin typeface="Inter Thin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82464" y="7327596"/>
            <a:ext cx="893721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8"/>
              </a:lnSpc>
            </a:pPr>
            <a:r>
              <a:rPr lang="en-US" sz="3200" dirty="0">
                <a:solidFill>
                  <a:srgbClr val="31356E"/>
                </a:solidFill>
                <a:latin typeface="Inter Thin Bold"/>
              </a:rPr>
              <a:t>CSS is used by 97.0% of all the websites.</a:t>
            </a:r>
            <a:endParaRPr lang="en-US" sz="2184" dirty="0">
              <a:solidFill>
                <a:srgbClr val="31356E"/>
              </a:solidFill>
              <a:latin typeface="Inter Thin Bold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1CE33FD-EDF5-44B5-9C9D-1B658C1B9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37630">
            <a:off x="-195356" y="6773423"/>
            <a:ext cx="1153953" cy="306605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79A1B28-E5D3-0E69-71FC-5D2C109E5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37630">
            <a:off x="17458752" y="205707"/>
            <a:ext cx="1153953" cy="30660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hatsApp Video 2022-06-08 at 9.49.03 PM">
            <a:hlinkClick r:id="" action="ppaction://media"/>
            <a:extLst>
              <a:ext uri="{FF2B5EF4-FFF2-40B4-BE49-F238E27FC236}">
                <a16:creationId xmlns:a16="http://schemas.microsoft.com/office/drawing/2014/main" id="{7E44ADC0-173A-DDF0-5F10-B56D00BBB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71803" y="299916"/>
            <a:ext cx="3657600" cy="3657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E3754AD-56FE-EF69-19A3-71FF0EDE45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337630">
            <a:off x="-157259" y="7859688"/>
            <a:ext cx="1153953" cy="306605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B13816B-802B-2D11-787C-A078666DE5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337630">
            <a:off x="17444940" y="-522312"/>
            <a:ext cx="1153953" cy="30660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01CA395-B06F-6038-3842-7DE1EACB9F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677400" y="1287462"/>
            <a:ext cx="7445090" cy="67818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45E7C854-50F6-0FF7-0438-AD236BE982EA}"/>
              </a:ext>
            </a:extLst>
          </p:cNvPr>
          <p:cNvSpPr txBox="1"/>
          <p:nvPr/>
        </p:nvSpPr>
        <p:spPr>
          <a:xfrm>
            <a:off x="10668000" y="2857500"/>
            <a:ext cx="6172200" cy="1042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6600" dirty="0">
                <a:solidFill>
                  <a:srgbClr val="31356E"/>
                </a:solidFill>
                <a:latin typeface="Josefin Sans Bold Bold"/>
              </a:rPr>
              <a:t>So, why CSS ?</a:t>
            </a:r>
            <a:endParaRPr lang="en-US" sz="8000" dirty="0">
              <a:solidFill>
                <a:srgbClr val="31356E"/>
              </a:solidFill>
              <a:latin typeface="Josefin Sans Bold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94732-FF97-A407-E73C-D69AFB3E2F92}"/>
              </a:ext>
            </a:extLst>
          </p:cNvPr>
          <p:cNvSpPr txBox="1"/>
          <p:nvPr/>
        </p:nvSpPr>
        <p:spPr>
          <a:xfrm>
            <a:off x="10022177" y="4076700"/>
            <a:ext cx="71877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31356E"/>
                </a:solidFill>
                <a:effectLst/>
                <a:latin typeface="Josefin Sans Bold" pitchFamily="2" charset="0"/>
              </a:rPr>
              <a:t>CSS helps you to keep the informational content of a document separate from the details of how to display it. You keep the style separate from the content so that you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56E"/>
                </a:solidFill>
                <a:effectLst/>
                <a:latin typeface="Josefin Sans Bold" pitchFamily="2" charset="0"/>
              </a:rPr>
              <a:t>Avoid duplication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56E"/>
                </a:solidFill>
                <a:effectLst/>
                <a:latin typeface="Josefin Sans Bold" pitchFamily="2" charset="0"/>
              </a:rPr>
              <a:t>Make maintenance easier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56E"/>
                </a:solidFill>
                <a:effectLst/>
                <a:latin typeface="Josefin Sans Bold" pitchFamily="2" charset="0"/>
              </a:rPr>
              <a:t>Use the same content with different styles for different purposes</a:t>
            </a:r>
          </a:p>
        </p:txBody>
      </p:sp>
      <p:pic>
        <p:nvPicPr>
          <p:cNvPr id="10" name="gg">
            <a:hlinkClick r:id="" action="ppaction://media"/>
            <a:extLst>
              <a:ext uri="{FF2B5EF4-FFF2-40B4-BE49-F238E27FC236}">
                <a16:creationId xmlns:a16="http://schemas.microsoft.com/office/drawing/2014/main" id="{67448270-6EFD-FEC6-47A6-9868E535125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5199" y="290547"/>
            <a:ext cx="4627801" cy="4627801"/>
          </a:xfrm>
          <a:prstGeom prst="rect">
            <a:avLst/>
          </a:prstGeom>
        </p:spPr>
      </p:pic>
      <p:pic>
        <p:nvPicPr>
          <p:cNvPr id="11" name="6d30ad42-4cb7-4c01-b521-021bade0a589">
            <a:hlinkClick r:id="" action="ppaction://media"/>
            <a:extLst>
              <a:ext uri="{FF2B5EF4-FFF2-40B4-BE49-F238E27FC236}">
                <a16:creationId xmlns:a16="http://schemas.microsoft.com/office/drawing/2014/main" id="{77D5DC89-BEB1-706A-11CC-8F2617C5020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343400" y="3881658"/>
            <a:ext cx="3762610" cy="3630886"/>
          </a:xfrm>
          <a:prstGeom prst="rect">
            <a:avLst/>
          </a:prstGeom>
        </p:spPr>
      </p:pic>
      <p:pic>
        <p:nvPicPr>
          <p:cNvPr id="12" name="c54dbdfe-705c-416d-bfbf-78c8bb65baa3">
            <a:hlinkClick r:id="" action="ppaction://media"/>
            <a:extLst>
              <a:ext uri="{FF2B5EF4-FFF2-40B4-BE49-F238E27FC236}">
                <a16:creationId xmlns:a16="http://schemas.microsoft.com/office/drawing/2014/main" id="{6602C1FF-2D12-453D-6429-6CE22AAC514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19717" y="4918348"/>
            <a:ext cx="3947952" cy="39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0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2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6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505200" y="3238500"/>
            <a:ext cx="3874545" cy="5122596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88489"/>
              </p:ext>
            </p:extLst>
          </p:nvPr>
        </p:nvGraphicFramePr>
        <p:xfrm>
          <a:off x="9906000" y="2017895"/>
          <a:ext cx="5410200" cy="914400"/>
        </p:xfrm>
        <a:graphic>
          <a:graphicData uri="http://schemas.openxmlformats.org/drawingml/2006/table">
            <a:tbl>
              <a:tblPr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70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5400" dirty="0">
                          <a:solidFill>
                            <a:srgbClr val="F7B4A7"/>
                          </a:solidFill>
                          <a:latin typeface="Josefin Sans Bold Bold"/>
                        </a:rPr>
                        <a:t>CSS Syntax</a:t>
                      </a:r>
                      <a:endParaRPr lang="en-US" sz="1100" dirty="0"/>
                    </a:p>
                  </a:txBody>
                  <a:tcPr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937DA32-B55C-CB22-F1A1-9D47B54AC235}"/>
              </a:ext>
            </a:extLst>
          </p:cNvPr>
          <p:cNvSpPr txBox="1"/>
          <p:nvPr/>
        </p:nvSpPr>
        <p:spPr>
          <a:xfrm>
            <a:off x="8923261" y="4171848"/>
            <a:ext cx="8217084" cy="251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5400" dirty="0">
                <a:solidFill>
                  <a:srgbClr val="94DDDE"/>
                </a:solidFill>
                <a:latin typeface="Josefin Sans Bold" pitchFamily="2" charset="0"/>
              </a:rPr>
              <a:t>Selector {</a:t>
            </a:r>
          </a:p>
          <a:p>
            <a:pPr>
              <a:lnSpc>
                <a:spcPts val="4759"/>
              </a:lnSpc>
            </a:pPr>
            <a:r>
              <a:rPr lang="en-US" sz="5400" dirty="0">
                <a:solidFill>
                  <a:srgbClr val="94DDDE"/>
                </a:solidFill>
                <a:latin typeface="Josefin Sans Bold" pitchFamily="2" charset="0"/>
              </a:rPr>
              <a:t>	property1 : value;</a:t>
            </a:r>
          </a:p>
          <a:p>
            <a:pPr>
              <a:lnSpc>
                <a:spcPts val="4759"/>
              </a:lnSpc>
            </a:pPr>
            <a:r>
              <a:rPr lang="en-US" sz="5400" dirty="0">
                <a:solidFill>
                  <a:srgbClr val="94DDDE"/>
                </a:solidFill>
                <a:latin typeface="Josefin Sans Bold" pitchFamily="2" charset="0"/>
              </a:rPr>
              <a:t>	property2 : value;</a:t>
            </a:r>
          </a:p>
          <a:p>
            <a:pPr>
              <a:lnSpc>
                <a:spcPts val="4759"/>
              </a:lnSpc>
            </a:pPr>
            <a:r>
              <a:rPr lang="en-US" sz="5400" dirty="0">
                <a:solidFill>
                  <a:srgbClr val="94DDDE"/>
                </a:solidFill>
                <a:latin typeface="Josefin Sans Bold" pitchFamily="2" charset="0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" y="495300"/>
            <a:ext cx="9768230" cy="9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>
                <a:solidFill>
                  <a:srgbClr val="31356E"/>
                </a:solidFill>
                <a:latin typeface="Josefin Sans Bold"/>
              </a:rPr>
              <a:t>How to add CSS 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E354E9-6087-3117-263F-DA799BFF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67">
            <a:off x="975587" y="3523163"/>
            <a:ext cx="5354376" cy="48676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1A8BF2-50E6-5801-9DBA-6E6027E33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9400" y="3009900"/>
            <a:ext cx="5354376" cy="486761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0BBD65-2D24-FCD1-4F91-AC91279CD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7675">
            <a:off x="12248263" y="3517691"/>
            <a:ext cx="5354376" cy="48676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13ED24-C76C-DEFB-324E-7B955BCD3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4248" y="7676495"/>
            <a:ext cx="2660930" cy="1499797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B2BCEA5F-65FF-C73B-08F5-1CAE7D63A81B}"/>
              </a:ext>
            </a:extLst>
          </p:cNvPr>
          <p:cNvSpPr txBox="1"/>
          <p:nvPr/>
        </p:nvSpPr>
        <p:spPr>
          <a:xfrm rot="21381892">
            <a:off x="1914422" y="4028072"/>
            <a:ext cx="3662425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31356E"/>
                </a:solidFill>
                <a:latin typeface="Josefin Sans Bold"/>
              </a:rPr>
              <a:t>Inline CSS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2174CCB-15DE-5A98-5388-2129B20BB4FC}"/>
              </a:ext>
            </a:extLst>
          </p:cNvPr>
          <p:cNvSpPr txBox="1"/>
          <p:nvPr/>
        </p:nvSpPr>
        <p:spPr>
          <a:xfrm rot="21377027">
            <a:off x="1397488" y="5339786"/>
            <a:ext cx="46863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Adding CSS inside &lt;head&gt; tag of the HTML code.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C7FC7AC-D0E4-E9F2-67C6-05A7F69656AA}"/>
              </a:ext>
            </a:extLst>
          </p:cNvPr>
          <p:cNvSpPr txBox="1"/>
          <p:nvPr/>
        </p:nvSpPr>
        <p:spPr>
          <a:xfrm>
            <a:off x="7949961" y="3457951"/>
            <a:ext cx="3662425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31356E"/>
                </a:solidFill>
                <a:latin typeface="Josefin Sans Bold"/>
              </a:rPr>
              <a:t>Internal CSS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12A75A6C-C760-BCA1-D106-4A5B3577A0A0}"/>
              </a:ext>
            </a:extLst>
          </p:cNvPr>
          <p:cNvSpPr txBox="1"/>
          <p:nvPr/>
        </p:nvSpPr>
        <p:spPr>
          <a:xfrm>
            <a:off x="13313398" y="3912883"/>
            <a:ext cx="4091503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31356E"/>
                </a:solidFill>
                <a:latin typeface="Josefin Sans Bold"/>
              </a:rPr>
              <a:t>External CSS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D52E4196-9462-47BB-DA07-F56330884758}"/>
              </a:ext>
            </a:extLst>
          </p:cNvPr>
          <p:cNvSpPr txBox="1"/>
          <p:nvPr/>
        </p:nvSpPr>
        <p:spPr>
          <a:xfrm>
            <a:off x="7189589" y="4822747"/>
            <a:ext cx="46863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0" i="0" dirty="0">
                <a:solidFill>
                  <a:srgbClr val="31356E"/>
                </a:solidFill>
                <a:effectLst/>
                <a:latin typeface="Josefin Sans Bold" pitchFamily="2" charset="0"/>
              </a:rPr>
              <a:t>The internal style is defined inside the &lt;style&gt; element, inside the head section.</a:t>
            </a:r>
            <a:endParaRPr lang="en-US" sz="3600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90F1E16C-6C5A-56B5-DB28-AEC590A5E8DA}"/>
              </a:ext>
            </a:extLst>
          </p:cNvPr>
          <p:cNvSpPr txBox="1"/>
          <p:nvPr/>
        </p:nvSpPr>
        <p:spPr>
          <a:xfrm>
            <a:off x="12830100" y="5277803"/>
            <a:ext cx="46863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0" i="0" dirty="0">
                <a:solidFill>
                  <a:srgbClr val="31356E"/>
                </a:solidFill>
                <a:effectLst/>
                <a:latin typeface="Josefin Sans Bold" pitchFamily="2" charset="0"/>
              </a:rPr>
              <a:t>Inline styles are defined within the "style" attribute of the relevant element</a:t>
            </a:r>
            <a:endParaRPr lang="en-US" sz="3600" dirty="0">
              <a:solidFill>
                <a:srgbClr val="31356E"/>
              </a:solidFill>
              <a:latin typeface="Josefin Sans Bold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CA30933-4A95-A949-77E3-37D05A7FB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37630">
            <a:off x="16986506" y="-329648"/>
            <a:ext cx="1153953" cy="30660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4">
            <a:extLst>
              <a:ext uri="{FF2B5EF4-FFF2-40B4-BE49-F238E27FC236}">
                <a16:creationId xmlns:a16="http://schemas.microsoft.com/office/drawing/2014/main" id="{C6CC678D-C0BE-832F-545A-B0005B3E4D7C}"/>
              </a:ext>
            </a:extLst>
          </p:cNvPr>
          <p:cNvSpPr txBox="1"/>
          <p:nvPr/>
        </p:nvSpPr>
        <p:spPr>
          <a:xfrm>
            <a:off x="5943600" y="188986"/>
            <a:ext cx="9768230" cy="9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>
                <a:solidFill>
                  <a:srgbClr val="94DDDE"/>
                </a:solidFill>
                <a:latin typeface="Josefin Sans Bold"/>
              </a:rPr>
              <a:t>Syntax please?</a:t>
            </a:r>
          </a:p>
        </p:txBody>
      </p:sp>
      <p:pic>
        <p:nvPicPr>
          <p:cNvPr id="11266" name="Picture 2" descr="Inline CSS Explained: Learn to Add Inline CSS Style">
            <a:extLst>
              <a:ext uri="{FF2B5EF4-FFF2-40B4-BE49-F238E27FC236}">
                <a16:creationId xmlns:a16="http://schemas.microsoft.com/office/drawing/2014/main" id="{39C3FC69-6F32-6E1D-49BD-AECECCCB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09700"/>
            <a:ext cx="11353800" cy="84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6DC695-E318-570C-A74C-5293B5D4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98329" y="7484844"/>
            <a:ext cx="3473245" cy="2784911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BAACA7F-3973-8B22-43CA-C1DD48A2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457200" y="17244"/>
            <a:ext cx="3473245" cy="27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3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62600" y="495300"/>
            <a:ext cx="9768230" cy="9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>
                <a:solidFill>
                  <a:srgbClr val="31356E"/>
                </a:solidFill>
                <a:latin typeface="Josefin Sans Bold"/>
              </a:rPr>
              <a:t>CSS SELECTORS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59DD5C-1089-C4DB-336F-427F41298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0600" y="2552700"/>
            <a:ext cx="4953000" cy="45567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B4377FB-2BE9-F5EB-83B0-BB6F69D2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67500" y="2617839"/>
            <a:ext cx="4953000" cy="45567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F2A2B9-58FB-F79F-A869-5FC0F20A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9600" y="2589571"/>
            <a:ext cx="4953000" cy="4556760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4FDC0A23-CA1B-CAB1-1313-5497B0BE0D82}"/>
              </a:ext>
            </a:extLst>
          </p:cNvPr>
          <p:cNvSpPr txBox="1"/>
          <p:nvPr/>
        </p:nvSpPr>
        <p:spPr>
          <a:xfrm>
            <a:off x="2362201" y="2857500"/>
            <a:ext cx="2286000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31356E"/>
                </a:solidFill>
                <a:latin typeface="Josefin Sans Bold"/>
              </a:rPr>
              <a:t>Element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5B14B15C-8DA1-84FD-6212-6EF051DE0953}"/>
              </a:ext>
            </a:extLst>
          </p:cNvPr>
          <p:cNvSpPr txBox="1"/>
          <p:nvPr/>
        </p:nvSpPr>
        <p:spPr>
          <a:xfrm>
            <a:off x="8490156" y="2904203"/>
            <a:ext cx="2286000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31356E"/>
                </a:solidFill>
                <a:latin typeface="Josefin Sans Bold"/>
              </a:rPr>
              <a:t>Class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5B428C97-1FC0-C160-A369-9B5C5EF272F5}"/>
              </a:ext>
            </a:extLst>
          </p:cNvPr>
          <p:cNvSpPr txBox="1"/>
          <p:nvPr/>
        </p:nvSpPr>
        <p:spPr>
          <a:xfrm>
            <a:off x="14249400" y="2888226"/>
            <a:ext cx="1905000" cy="92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31356E"/>
                </a:solidFill>
                <a:latin typeface="Josefin Sans Bold"/>
              </a:rPr>
              <a:t>ID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0529CA0-144E-AE25-840B-9BC2602423F8}"/>
              </a:ext>
            </a:extLst>
          </p:cNvPr>
          <p:cNvSpPr txBox="1"/>
          <p:nvPr/>
        </p:nvSpPr>
        <p:spPr>
          <a:xfrm>
            <a:off x="1295400" y="4184058"/>
            <a:ext cx="4686300" cy="3064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err="1">
                <a:solidFill>
                  <a:srgbClr val="31356E"/>
                </a:solidFill>
                <a:latin typeface="Josefin Sans Bold"/>
              </a:rPr>
              <a:t>element_name</a:t>
            </a:r>
            <a:r>
              <a:rPr lang="en-US" sz="3200" dirty="0">
                <a:solidFill>
                  <a:srgbClr val="31356E"/>
                </a:solidFill>
                <a:latin typeface="Josefin Sans Bold"/>
              </a:rPr>
              <a:t>{</a:t>
            </a:r>
          </a:p>
          <a:p>
            <a:endParaRPr lang="en-US" sz="3200" dirty="0">
              <a:solidFill>
                <a:srgbClr val="31356E"/>
              </a:solidFill>
              <a:latin typeface="Josefin Sans Bold"/>
            </a:endParaRPr>
          </a:p>
          <a:p>
            <a:r>
              <a:rPr lang="en-US" sz="3200" dirty="0">
                <a:solidFill>
                  <a:srgbClr val="31356E"/>
                </a:solidFill>
                <a:latin typeface="Josefin Sans Bold"/>
              </a:rPr>
              <a:t>	CSS properties;</a:t>
            </a:r>
          </a:p>
          <a:p>
            <a:r>
              <a:rPr lang="en-US" sz="3200" dirty="0">
                <a:solidFill>
                  <a:srgbClr val="31356E"/>
                </a:solidFill>
                <a:latin typeface="Josefin Sans Bold"/>
              </a:rPr>
              <a:t>}</a:t>
            </a:r>
            <a:r>
              <a:rPr lang="en-US" sz="4400" dirty="0">
                <a:solidFill>
                  <a:srgbClr val="31356E"/>
                </a:solidFill>
                <a:latin typeface="Josefin Sans Bold"/>
              </a:rPr>
              <a:t> </a:t>
            </a:r>
          </a:p>
          <a:p>
            <a:pPr>
              <a:lnSpc>
                <a:spcPts val="7680"/>
              </a:lnSpc>
            </a:pPr>
            <a:endParaRPr lang="en-US" sz="4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AE0377A5-632B-04BE-2941-EA73698E0883}"/>
              </a:ext>
            </a:extLst>
          </p:cNvPr>
          <p:cNvSpPr txBox="1"/>
          <p:nvPr/>
        </p:nvSpPr>
        <p:spPr>
          <a:xfrm>
            <a:off x="6958781" y="4082031"/>
            <a:ext cx="4686300" cy="3064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31356E"/>
                </a:solidFill>
                <a:latin typeface="Josefin Sans Bold"/>
              </a:rPr>
              <a:t>.</a:t>
            </a:r>
            <a:r>
              <a:rPr lang="en-US" sz="3200" dirty="0" err="1">
                <a:solidFill>
                  <a:srgbClr val="31356E"/>
                </a:solidFill>
                <a:latin typeface="Josefin Sans Bold"/>
              </a:rPr>
              <a:t>class_name</a:t>
            </a:r>
            <a:r>
              <a:rPr lang="en-US" sz="3200" dirty="0">
                <a:solidFill>
                  <a:srgbClr val="31356E"/>
                </a:solidFill>
                <a:latin typeface="Josefin Sans Bold"/>
              </a:rPr>
              <a:t>{</a:t>
            </a:r>
          </a:p>
          <a:p>
            <a:endParaRPr lang="en-US" sz="3200" dirty="0">
              <a:solidFill>
                <a:srgbClr val="31356E"/>
              </a:solidFill>
              <a:latin typeface="Josefin Sans Bold"/>
            </a:endParaRPr>
          </a:p>
          <a:p>
            <a:r>
              <a:rPr lang="en-US" sz="3200" dirty="0">
                <a:solidFill>
                  <a:srgbClr val="31356E"/>
                </a:solidFill>
                <a:latin typeface="Josefin Sans Bold"/>
              </a:rPr>
              <a:t>	CSS properties;</a:t>
            </a:r>
          </a:p>
          <a:p>
            <a:r>
              <a:rPr lang="en-US" sz="3200" dirty="0">
                <a:solidFill>
                  <a:srgbClr val="31356E"/>
                </a:solidFill>
                <a:latin typeface="Josefin Sans Bold"/>
              </a:rPr>
              <a:t>}</a:t>
            </a:r>
            <a:r>
              <a:rPr lang="en-US" sz="4400" dirty="0">
                <a:solidFill>
                  <a:srgbClr val="31356E"/>
                </a:solidFill>
                <a:latin typeface="Josefin Sans Bold"/>
              </a:rPr>
              <a:t> </a:t>
            </a:r>
          </a:p>
          <a:p>
            <a:pPr>
              <a:lnSpc>
                <a:spcPts val="7680"/>
              </a:lnSpc>
            </a:pPr>
            <a:endParaRPr lang="en-US" sz="4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15359AA-126E-773C-B24B-8C2585DF1055}"/>
              </a:ext>
            </a:extLst>
          </p:cNvPr>
          <p:cNvSpPr txBox="1"/>
          <p:nvPr/>
        </p:nvSpPr>
        <p:spPr>
          <a:xfrm>
            <a:off x="12306300" y="4045160"/>
            <a:ext cx="4686300" cy="3064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31356E"/>
                </a:solidFill>
                <a:latin typeface="Josefin Sans Bold"/>
              </a:rPr>
              <a:t>#id_name{</a:t>
            </a:r>
          </a:p>
          <a:p>
            <a:endParaRPr lang="en-US" sz="3200" dirty="0">
              <a:solidFill>
                <a:srgbClr val="31356E"/>
              </a:solidFill>
              <a:latin typeface="Josefin Sans Bold"/>
            </a:endParaRPr>
          </a:p>
          <a:p>
            <a:r>
              <a:rPr lang="en-US" sz="3200" dirty="0">
                <a:solidFill>
                  <a:srgbClr val="31356E"/>
                </a:solidFill>
                <a:latin typeface="Josefin Sans Bold"/>
              </a:rPr>
              <a:t>	CSS properties;</a:t>
            </a:r>
          </a:p>
          <a:p>
            <a:r>
              <a:rPr lang="en-US" sz="3200" dirty="0">
                <a:solidFill>
                  <a:srgbClr val="31356E"/>
                </a:solidFill>
                <a:latin typeface="Josefin Sans Bold"/>
              </a:rPr>
              <a:t>}</a:t>
            </a:r>
            <a:r>
              <a:rPr lang="en-US" sz="4400" dirty="0">
                <a:solidFill>
                  <a:srgbClr val="31356E"/>
                </a:solidFill>
                <a:latin typeface="Josefin Sans Bold"/>
              </a:rPr>
              <a:t> </a:t>
            </a:r>
          </a:p>
          <a:p>
            <a:pPr>
              <a:lnSpc>
                <a:spcPts val="7680"/>
              </a:lnSpc>
            </a:pPr>
            <a:endParaRPr lang="en-US" sz="4400" dirty="0">
              <a:solidFill>
                <a:srgbClr val="31356E"/>
              </a:solidFill>
              <a:latin typeface="Josefi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66050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62600" y="495300"/>
            <a:ext cx="9768230" cy="9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>
                <a:solidFill>
                  <a:srgbClr val="31356E"/>
                </a:solidFill>
                <a:latin typeface="Josefin Sans Bold"/>
              </a:rPr>
              <a:t>CSS SELECTORS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59DD5C-1089-C4DB-336F-427F41298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0600" y="2552700"/>
            <a:ext cx="4953000" cy="45567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B4377FB-2BE9-F5EB-83B0-BB6F69D2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67500" y="2617839"/>
            <a:ext cx="4953000" cy="45567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F2A2B9-58FB-F79F-A869-5FC0F20A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9600" y="2589571"/>
            <a:ext cx="4953000" cy="4556760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4FDC0A23-CA1B-CAB1-1313-5497B0BE0D82}"/>
              </a:ext>
            </a:extLst>
          </p:cNvPr>
          <p:cNvSpPr txBox="1"/>
          <p:nvPr/>
        </p:nvSpPr>
        <p:spPr>
          <a:xfrm>
            <a:off x="1766736" y="2888226"/>
            <a:ext cx="3581399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31356E"/>
                </a:solidFill>
                <a:latin typeface="Josefin Sans Bold"/>
              </a:rPr>
              <a:t>Combinators 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5B14B15C-8DA1-84FD-6212-6EF051DE0953}"/>
              </a:ext>
            </a:extLst>
          </p:cNvPr>
          <p:cNvSpPr txBox="1"/>
          <p:nvPr/>
        </p:nvSpPr>
        <p:spPr>
          <a:xfrm>
            <a:off x="7353300" y="2888226"/>
            <a:ext cx="4686300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31356E"/>
                </a:solidFill>
                <a:latin typeface="Josefin Sans Bold"/>
              </a:rPr>
              <a:t>Pseudo-classes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5B428C97-1FC0-C160-A369-9B5C5EF272F5}"/>
              </a:ext>
            </a:extLst>
          </p:cNvPr>
          <p:cNvSpPr txBox="1"/>
          <p:nvPr/>
        </p:nvSpPr>
        <p:spPr>
          <a:xfrm>
            <a:off x="13411200" y="2881232"/>
            <a:ext cx="3276600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31356E"/>
                </a:solidFill>
                <a:latin typeface="Josefin Sans Bold"/>
              </a:rPr>
              <a:t>Attribute 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0529CA0-144E-AE25-840B-9BC2602423F8}"/>
              </a:ext>
            </a:extLst>
          </p:cNvPr>
          <p:cNvSpPr txBox="1"/>
          <p:nvPr/>
        </p:nvSpPr>
        <p:spPr>
          <a:xfrm>
            <a:off x="1380423" y="4236475"/>
            <a:ext cx="46863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div &gt; p {</a:t>
            </a:r>
          </a:p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	color : green;</a:t>
            </a:r>
          </a:p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	font-size : 32px;</a:t>
            </a:r>
          </a:p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}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AE0377A5-632B-04BE-2941-EA73698E0883}"/>
              </a:ext>
            </a:extLst>
          </p:cNvPr>
          <p:cNvSpPr txBox="1"/>
          <p:nvPr/>
        </p:nvSpPr>
        <p:spPr>
          <a:xfrm>
            <a:off x="6913745" y="4236475"/>
            <a:ext cx="4460510" cy="331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.selector : pseudo-class{</a:t>
            </a:r>
          </a:p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	property : value;</a:t>
            </a:r>
          </a:p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}</a:t>
            </a:r>
            <a:r>
              <a:rPr lang="en-US" sz="4800" dirty="0">
                <a:solidFill>
                  <a:srgbClr val="31356E"/>
                </a:solidFill>
                <a:latin typeface="Josefin Sans Bold"/>
              </a:rPr>
              <a:t> </a:t>
            </a:r>
          </a:p>
          <a:p>
            <a:pPr>
              <a:lnSpc>
                <a:spcPts val="7680"/>
              </a:lnSpc>
            </a:pPr>
            <a:endParaRPr lang="en-US" sz="4400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15359AA-126E-773C-B24B-8C2585DF1055}"/>
              </a:ext>
            </a:extLst>
          </p:cNvPr>
          <p:cNvSpPr txBox="1"/>
          <p:nvPr/>
        </p:nvSpPr>
        <p:spPr>
          <a:xfrm>
            <a:off x="12306300" y="4312503"/>
            <a:ext cx="46863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a[title]{</a:t>
            </a:r>
          </a:p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	color : purple;</a:t>
            </a:r>
          </a:p>
          <a:p>
            <a:r>
              <a:rPr lang="en-US" sz="3600" dirty="0">
                <a:solidFill>
                  <a:srgbClr val="31356E"/>
                </a:solidFill>
                <a:latin typeface="Josefin Sans Bold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988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394</Words>
  <Application>Microsoft Office PowerPoint</Application>
  <PresentationFormat>Custom</PresentationFormat>
  <Paragraphs>106</Paragraphs>
  <Slides>19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Bahnschrift</vt:lpstr>
      <vt:lpstr>Inter Bold</vt:lpstr>
      <vt:lpstr>Inter Thin Bold</vt:lpstr>
      <vt:lpstr>Josefin Sans Regular</vt:lpstr>
      <vt:lpstr>Calibri</vt:lpstr>
      <vt:lpstr>Roboto</vt:lpstr>
      <vt:lpstr>Josefin Sans Bold Bold</vt:lpstr>
      <vt:lpstr>Roboto Bold</vt:lpstr>
      <vt:lpstr>Josefin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Isometric Elements &amp; Mockups Technology in Education Technology Presentation</dc:title>
  <cp:lastModifiedBy>Divyanshu Yadav</cp:lastModifiedBy>
  <cp:revision>8</cp:revision>
  <dcterms:created xsi:type="dcterms:W3CDTF">2006-08-16T00:00:00Z</dcterms:created>
  <dcterms:modified xsi:type="dcterms:W3CDTF">2022-12-24T15:43:14Z</dcterms:modified>
  <dc:identifier>DAFDBfzYk0Q</dc:identifier>
</cp:coreProperties>
</file>